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  <p:sldMasterId id="2147483756" r:id="rId3"/>
  </p:sldMasterIdLst>
  <p:notesMasterIdLst>
    <p:notesMasterId r:id="rId34"/>
  </p:notesMasterIdLst>
  <p:sldIdLst>
    <p:sldId id="256" r:id="rId4"/>
    <p:sldId id="291" r:id="rId5"/>
    <p:sldId id="308" r:id="rId6"/>
    <p:sldId id="290" r:id="rId7"/>
    <p:sldId id="292" r:id="rId8"/>
    <p:sldId id="293" r:id="rId9"/>
    <p:sldId id="294" r:id="rId10"/>
    <p:sldId id="295" r:id="rId11"/>
    <p:sldId id="273" r:id="rId12"/>
    <p:sldId id="297" r:id="rId13"/>
    <p:sldId id="289" r:id="rId14"/>
    <p:sldId id="258" r:id="rId15"/>
    <p:sldId id="276" r:id="rId16"/>
    <p:sldId id="265" r:id="rId17"/>
    <p:sldId id="314" r:id="rId18"/>
    <p:sldId id="313" r:id="rId19"/>
    <p:sldId id="309" r:id="rId20"/>
    <p:sldId id="315" r:id="rId21"/>
    <p:sldId id="310" r:id="rId22"/>
    <p:sldId id="311" r:id="rId23"/>
    <p:sldId id="316" r:id="rId24"/>
    <p:sldId id="317" r:id="rId25"/>
    <p:sldId id="305" r:id="rId26"/>
    <p:sldId id="298" r:id="rId27"/>
    <p:sldId id="299" r:id="rId28"/>
    <p:sldId id="303" r:id="rId29"/>
    <p:sldId id="300" r:id="rId30"/>
    <p:sldId id="304" r:id="rId31"/>
    <p:sldId id="301" r:id="rId32"/>
    <p:sldId id="30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ED25A-98B6-4DA5-A846-5050AB660229}" type="datetimeFigureOut">
              <a:rPr lang="pt-BR" smtClean="0"/>
              <a:t>03/08/2015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89F1-7C9D-43A5-8762-88350CAEC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35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89F1-7C9D-43A5-8762-88350CAEC8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12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E73-2F2E-4C45-A8B7-DA8D816F7426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3D83-F702-40DD-8866-A782F6F115A8}" type="datetime1">
              <a:rPr lang="pt-BR" smtClean="0"/>
              <a:t>03/08/2015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4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48F4-0E76-41B9-9DF8-B50E50F04450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33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8D25-8255-4CDF-A375-3680EF4EDBA2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14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3EE6-0365-4D62-9B13-EB0FF43224FD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57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4AE1-669C-4BB9-B2F6-CE592F4C1C16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31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050-5918-412B-917D-EFA3CCE5D747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28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6FC-6B67-4623-AACB-84CC8F8D8473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9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E3F-B4E8-4ACC-A8EC-C67E009848C3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4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302-0991-486F-B342-0C1C20555A91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1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pt-BR" smtClean="0"/>
              <a:pPr/>
              <a:t>03/08/2015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4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6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33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8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59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3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5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2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463B-7DC2-4F6F-8D4C-E0C5BCD8A645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790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pt-BR" smtClean="0"/>
              <a:pPr/>
              <a:t>03/08/2015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1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00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97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65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1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8434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1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6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srgbClr val="BCD0E0"/>
                </a:solidFill>
              </a:rPr>
              <a:pPr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BCD0E0"/>
                </a:solidFill>
              </a:rPr>
              <a:pPr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5E46-28C2-4DC5-AD9E-8EA00EC744C5}" type="datetime1">
              <a:rPr lang="pt-BR" smtClean="0"/>
              <a:t>03/08/2015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59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0A3F-D8CA-48C4-B410-DBBA0073077B}" type="datetime1">
              <a:rPr lang="pt-BR" smtClean="0"/>
              <a:t>03/08/2015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3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6119-EA1E-4899-97F6-13C291221A8B}" type="datetime1">
              <a:rPr lang="pt-BR" smtClean="0"/>
              <a:t>03/08/2015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52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46F9-2210-4806-942F-CCAFE873FDD6}" type="datetime1">
              <a:rPr lang="pt-BR" smtClean="0"/>
              <a:t>03/08/2015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D48-E68B-49DF-9C90-66069AA28976}" type="datetime1">
              <a:rPr lang="pt-BR" smtClean="0"/>
              <a:t>03/08/2015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0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3A5D-E3D8-43F8-BF2A-320A69B1FF9A}" type="datetime1">
              <a:rPr lang="pt-BR" smtClean="0"/>
              <a:t>03/08/2015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72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54820A-D7E6-4C36-90D1-387E573C9DE4}" type="datetime1">
              <a:rPr lang="pt-BR" smtClean="0"/>
              <a:t>03/08/2015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0B6263-1BBD-4A8C-9130-26FD895418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29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srgbClr val="BCD0E0"/>
                </a:solidFill>
              </a:rPr>
              <a:pPr defTabSz="457200"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BCD0E0"/>
                </a:solidFill>
              </a:rPr>
              <a:pPr defTabSz="457200"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47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srgbClr val="BCD0E0"/>
                </a:solidFill>
              </a:rPr>
              <a:pPr defTabSz="457200"/>
              <a:t>8/3/2015</a:t>
            </a:fld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BCD0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BCD0E0"/>
                </a:solidFill>
              </a:rPr>
              <a:pPr defTabSz="457200"/>
              <a:t>‹nº›</a:t>
            </a:fld>
            <a:endParaRPr lang="en-US" dirty="0">
              <a:solidFill>
                <a:srgbClr val="BCD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9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es.es.gov.br/images/Folder_Sedes_Reduzido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organon.ufes.b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6920880" cy="2650234"/>
          </a:xfrm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Mineração e Lutas </a:t>
            </a:r>
            <a:r>
              <a:rPr lang="pt-BR" dirty="0" smtClean="0">
                <a:solidFill>
                  <a:srgbClr val="FFFF00"/>
                </a:solidFill>
              </a:rPr>
              <a:t>territoriais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ESPÍRITO SANTO/ BRASIL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211960" y="3747739"/>
            <a:ext cx="4536504" cy="1625477"/>
          </a:xfrm>
        </p:spPr>
        <p:txBody>
          <a:bodyPr>
            <a:noAutofit/>
          </a:bodyPr>
          <a:lstStyle/>
          <a:p>
            <a:r>
              <a:rPr lang="pt-B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Mineração na América Latina  </a:t>
            </a:r>
            <a:r>
              <a:rPr lang="pt-BR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neoextrativismo</a:t>
            </a:r>
            <a:r>
              <a:rPr lang="pt-B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 lutas  territoriais</a:t>
            </a:r>
          </a:p>
          <a:p>
            <a:r>
              <a:rPr lang="pt-B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 e 4 da Agosto de 2015/ </a:t>
            </a:r>
            <a:r>
              <a:rPr lang="pt-B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UFMG</a:t>
            </a:r>
          </a:p>
          <a:p>
            <a:endParaRPr lang="pt-B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Cristiana Losekann - UFES</a:t>
            </a:r>
            <a:endParaRPr lang="pt-BR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8" y="5949280"/>
            <a:ext cx="680976" cy="535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65796"/>
            <a:ext cx="1736304" cy="4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6836747" cy="142528"/>
          </a:xfrm>
        </p:spPr>
        <p:txBody>
          <a:bodyPr>
            <a:noAutofit/>
          </a:bodyPr>
          <a:lstStyle/>
          <a:p>
            <a:r>
              <a:rPr lang="pt-BR" sz="1800" dirty="0" smtClean="0"/>
              <a:t>EMPREENDIMENTOS LIGADOS À MINERAÇÃO EM LICENCIAMENTO (ES)</a:t>
            </a:r>
            <a:endParaRPr lang="pt-BR" sz="18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06104"/>
              </p:ext>
            </p:extLst>
          </p:nvPr>
        </p:nvGraphicFramePr>
        <p:xfrm>
          <a:off x="533400" y="332656"/>
          <a:ext cx="8143055" cy="482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71"/>
                <a:gridCol w="3238571"/>
                <a:gridCol w="1665913"/>
              </a:tblGrid>
              <a:tr h="451646">
                <a:tc>
                  <a:txBody>
                    <a:bodyPr/>
                    <a:lstStyle/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313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FERROU FERROUS RESOURCES DO BRASIL S.A</a:t>
                      </a:r>
                    </a:p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Terminal Portuário Privativo - Minério de Ferro - Presidente Kennedy - ES</a:t>
                      </a:r>
                    </a:p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(ES/RJ) Presidente Kennedy e São Francisco de Itabapoana</a:t>
                      </a:r>
                    </a:p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84222">
                <a:tc>
                  <a:txBody>
                    <a:bodyPr/>
                    <a:lstStyle/>
                    <a:p>
                      <a:pPr algn="ctr"/>
                      <a:r>
                        <a:rPr lang="pt-BR" sz="1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PORTO	MANABI LOGISTICA S.A.</a:t>
                      </a:r>
                      <a:endParaRPr lang="pt-BR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Porto Norte Capixaba e </a:t>
                      </a:r>
                      <a:r>
                        <a:rPr lang="pt-BR" sz="10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Mineroduto</a:t>
                      </a:r>
                      <a:r>
                        <a:rPr lang="pt-BR" sz="1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Morro do Pilar – </a:t>
                      </a:r>
                      <a:endParaRPr lang="pt-BR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Linhares</a:t>
                      </a:r>
                      <a:r>
                        <a:rPr lang="pt-BR" sz="10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(ES)</a:t>
                      </a:r>
                      <a:endParaRPr lang="pt-BR" sz="1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81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FERROVIA  MANABI LOGISTICA S.A.</a:t>
                      </a:r>
                      <a:endParaRPr lang="pt-BR" sz="1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Ramal Ferroviário Colatina Linhares - (ES) 	</a:t>
                      </a:r>
                      <a:endParaRPr lang="pt-BR" sz="1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(ES)</a:t>
                      </a:r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82580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SAMARCO MINERACAO S/A</a:t>
                      </a:r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Terminal Marítimo de 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Ubu</a:t>
                      </a:r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Terminal Marítimo de </a:t>
                      </a:r>
                      <a:r>
                        <a:rPr lang="pt-BR" sz="10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Ubu</a:t>
                      </a:r>
                      <a:r>
                        <a:rPr lang="pt-BR" sz="10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pt-BR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16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FERROUS RESOURCES DO BRASIL S.A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Usina de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Pelotização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Presidente Kennedy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(ES)</a:t>
                      </a:r>
                    </a:p>
                  </a:txBody>
                  <a:tcPr marL="9525" marR="9525" marT="9525" marB="0" anchor="b"/>
                </a:tc>
              </a:tr>
              <a:tr h="4516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SAMARCO MINERACAO S/A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Mineroduto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Mariana -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(ES/MG)</a:t>
                      </a:r>
                    </a:p>
                  </a:txBody>
                  <a:tcPr marL="9525" marR="9525" marT="9525" marB="0" anchor="b"/>
                </a:tc>
              </a:tr>
              <a:tr h="4516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SAMARCO MINERAÇÃO S.A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Mineroduto Mina Germano - Porto de Ubu (3ª Linha)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(ES/MG)</a:t>
                      </a:r>
                    </a:p>
                  </a:txBody>
                  <a:tcPr marL="9525" marR="9525" marT="9525" marB="0" anchor="b"/>
                </a:tc>
              </a:tr>
              <a:tr h="4516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FERROUS RESOURCES DO BRASIL S.A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Mineroduto Viga Ferrous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(ES/MG/RJ)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A </a:t>
            </a:r>
            <a:r>
              <a:rPr lang="pt-BR" sz="3600" dirty="0" err="1"/>
              <a:t>Manabi</a:t>
            </a:r>
            <a:r>
              <a:rPr lang="pt-BR" sz="3600" dirty="0"/>
              <a:t> no Espirito Santo...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4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552" y="358629"/>
            <a:ext cx="7704856" cy="864096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SOBRE O MEGA EMPREEDIMENTO DA EMPRESA MANABI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22726"/>
            <a:ext cx="8435280" cy="4903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A </a:t>
            </a:r>
            <a:r>
              <a:rPr lang="pt-BR" sz="2400" dirty="0" err="1"/>
              <a:t>Manabi</a:t>
            </a:r>
            <a:r>
              <a:rPr lang="pt-BR" sz="2400" dirty="0"/>
              <a:t> é uma empresa (holding), uma empresa criada para administrar o interesse de um conjunto de empresas (conglomerado). É formada por </a:t>
            </a:r>
            <a:r>
              <a:rPr lang="pt-BR" sz="2400" dirty="0" err="1"/>
              <a:t>ex-executivos</a:t>
            </a:r>
            <a:r>
              <a:rPr lang="pt-BR" sz="2400" dirty="0"/>
              <a:t> da Vale e do grupo de </a:t>
            </a:r>
            <a:r>
              <a:rPr lang="pt-BR" sz="2400" dirty="0" err="1"/>
              <a:t>Eike</a:t>
            </a:r>
            <a:r>
              <a:rPr lang="pt-BR" sz="2400" dirty="0"/>
              <a:t> Batista e por empresas estrangeiras.</a:t>
            </a:r>
          </a:p>
          <a:p>
            <a:pPr marL="0" indent="0">
              <a:buNone/>
            </a:pPr>
            <a:r>
              <a:rPr lang="pt-BR" sz="2400" dirty="0"/>
              <a:t>Deseja explorar o minério de ferro da região de Minas Gerais e escoar a produção via o litoral do Espírito Santo. </a:t>
            </a:r>
          </a:p>
          <a:p>
            <a:pPr marL="0" indent="0">
              <a:buNone/>
            </a:pPr>
            <a:r>
              <a:rPr lang="pt-BR" sz="2400" dirty="0"/>
              <a:t>O escoamento da produção ocorrerá através da construção de um </a:t>
            </a:r>
            <a:r>
              <a:rPr lang="pt-BR" sz="2400" dirty="0" err="1"/>
              <a:t>mineroduto</a:t>
            </a:r>
            <a:r>
              <a:rPr lang="pt-BR" sz="2400" dirty="0"/>
              <a:t> (dutos) e de um terminal portuário, o Porto Norte Capixaba, em Linhares, no Espírito Santo (</a:t>
            </a:r>
            <a:r>
              <a:rPr lang="pt-BR" sz="2400" dirty="0" err="1"/>
              <a:t>superporto</a:t>
            </a:r>
            <a:r>
              <a:rPr lang="pt-BR" sz="2400" dirty="0"/>
              <a:t>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1200" dirty="0"/>
              <a:t>Fonte: </a:t>
            </a:r>
            <a:r>
              <a:rPr lang="pt-BR" sz="1200" u="sng" dirty="0"/>
              <a:t>http://www.defatoonline.com.br/noticias/ultimas/19-03-2014/manabi-participa-da-semana-da-agua-em-morro-do-pilar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399" y="574334"/>
            <a:ext cx="8023205" cy="45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7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8" y="476672"/>
            <a:ext cx="8663588" cy="48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/>
              <a:t>Pré</a:t>
            </a:r>
            <a:r>
              <a:rPr lang="pt-BR" sz="3200" dirty="0" smtClean="0"/>
              <a:t>-Sal....</a:t>
            </a:r>
            <a:endParaRPr lang="pt-BR" sz="3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4879" cy="6858000"/>
          </a:xfrm>
        </p:spPr>
      </p:pic>
      <p:sp>
        <p:nvSpPr>
          <p:cNvPr id="5" name="Seta para a direita 4"/>
          <p:cNvSpPr/>
          <p:nvPr/>
        </p:nvSpPr>
        <p:spPr>
          <a:xfrm rot="7164573">
            <a:off x="2942461" y="1763056"/>
            <a:ext cx="666873" cy="5022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4"/>
          <a:stretch/>
        </p:blipFill>
        <p:spPr>
          <a:xfrm>
            <a:off x="4572000" y="0"/>
            <a:ext cx="4572000" cy="69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Resistências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9027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Comunidades, associações, pesquisadores, movimentos sociais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28689"/>
              </p:ext>
            </p:extLst>
          </p:nvPr>
        </p:nvGraphicFramePr>
        <p:xfrm>
          <a:off x="4644008" y="2417235"/>
          <a:ext cx="3165360" cy="3281927"/>
        </p:xfrm>
        <a:graphic>
          <a:graphicData uri="http://schemas.openxmlformats.org/drawingml/2006/table">
            <a:tbl>
              <a:tblPr firstRow="1" firstCol="1" bandRow="1"/>
              <a:tblGrid>
                <a:gridCol w="3165360"/>
              </a:tblGrid>
              <a:tr h="69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err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Visibilização</a:t>
                      </a:r>
                      <a:endParaRPr lang="pt-BR" sz="14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1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Produção </a:t>
                      </a:r>
                      <a:r>
                        <a:rPr lang="pt-BR" sz="14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 Conhecimento e informação</a:t>
                      </a:r>
                      <a:endParaRPr lang="pt-BR" sz="14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7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Mobilização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Resistência </a:t>
                      </a:r>
                      <a:r>
                        <a:rPr lang="pt-BR" sz="14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extrema de sobrevivência</a:t>
                      </a:r>
                      <a:endParaRPr lang="pt-BR" sz="14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Ação / legal </a:t>
                      </a:r>
                      <a:r>
                        <a:rPr lang="pt-BR" sz="1400" b="0" dirty="0" err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mobilization</a:t>
                      </a:r>
                      <a:endParaRPr lang="pt-BR" sz="14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Maior polo exportador de minério de ferro do mundo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75603"/>
            <a:ext cx="6554788" cy="2829461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5536" y="6019800"/>
            <a:ext cx="5949588" cy="517525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Fonte: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www.sedes.es.gov.br/images/Folder_Sedes_Reduzido1.pdf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Foto: Juntos ES 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3"/>
            <a:ext cx="8712968" cy="6132661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Trabalho do Organon:</a:t>
            </a:r>
          </a:p>
          <a:p>
            <a:pPr lvl="1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Núcleo 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 estudo, pesquisa e extensão em mobilizações sociais do Departamento de Ciências Sociais da UFES</a:t>
            </a: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pt-BR" b="1" dirty="0">
                <a:solidFill>
                  <a:srgbClr val="0070C0"/>
                </a:solidFill>
                <a:hlinkClick r:id="rId2"/>
              </a:rPr>
              <a:t>http://organon.ufes.br</a:t>
            </a:r>
            <a:r>
              <a:rPr lang="pt-BR" b="1" dirty="0" smtClean="0">
                <a:solidFill>
                  <a:srgbClr val="0070C0"/>
                </a:solidFill>
                <a:hlinkClick r:id="rId2"/>
              </a:rPr>
              <a:t>/</a:t>
            </a:r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Pesquisas:</a:t>
            </a: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“Redes 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 Ativismo Ambiental, Contestação e Mobilização do Direito na América Latina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”</a:t>
            </a:r>
          </a:p>
          <a:p>
            <a:pPr lvl="1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Colaborar na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visibilização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 na busca de legitimidade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dessas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lutas no universo acadêmico e social</a:t>
            </a:r>
          </a:p>
          <a:p>
            <a:pPr lvl="1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Produzir conhecimento: dilemas de mobilização; avanço da democracia e conquista de direitos; </a:t>
            </a: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Análise do uso da lei; efeitos de estratégias judiciais para gerar mudança institucional e social;</a:t>
            </a:r>
          </a:p>
          <a:p>
            <a:pPr lvl="2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Levantamento das empresas transnacionais e análise das suas estratégias.</a:t>
            </a: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Equipe de pesquisadores e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extensionistas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(ciências sociais, artes, direito)</a:t>
            </a: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Arenas públicas de mobilização</a:t>
            </a: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Mapa das Mobilizações</a:t>
            </a: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Observatório das Ações Judiciais</a:t>
            </a:r>
          </a:p>
          <a:p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8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08720"/>
            <a:ext cx="8407436" cy="472687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3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82" y="239743"/>
            <a:ext cx="9161024" cy="593245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3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 preto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880" y="533400"/>
            <a:ext cx="5305828" cy="376713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Foto: Juntos SOS ES 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7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6692731" cy="5431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CPI  do Pó Preto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203641"/>
            <a:ext cx="5734382" cy="4291816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Foto: Juntos SOS ES 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8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3400" y="332656"/>
            <a:ext cx="4902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investigação apurou provas contundentes que essas companhias causaram e continuam causando lesões corporais e até mesmo óbitos que decorrem de enfermidades respiratórias e cardiovasculares há anos à saúde da população. </a:t>
            </a:r>
            <a:r>
              <a:rPr lang="pt-BR" dirty="0" smtClean="0"/>
              <a:t>“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635896" y="3501008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“Apurou-se</a:t>
            </a:r>
            <a:r>
              <a:rPr lang="pt-BR" dirty="0"/>
              <a:t>, assim, a existência da responsabilidade da </a:t>
            </a:r>
            <a:r>
              <a:rPr lang="pt-BR" dirty="0" smtClean="0"/>
              <a:t>Arcelor </a:t>
            </a:r>
            <a:r>
              <a:rPr lang="pt-BR" dirty="0" err="1" smtClean="0"/>
              <a:t>Mittal</a:t>
            </a:r>
            <a:r>
              <a:rPr lang="pt-BR" dirty="0" smtClean="0"/>
              <a:t> </a:t>
            </a:r>
            <a:r>
              <a:rPr lang="pt-BR" dirty="0"/>
              <a:t>Tubarão S/A, Vale S/A por danos morais e patrimoniais aos cidadãos </a:t>
            </a:r>
            <a:r>
              <a:rPr lang="pt-BR" dirty="0" smtClean="0"/>
              <a:t>e aos </a:t>
            </a:r>
            <a:r>
              <a:rPr lang="pt-BR" dirty="0"/>
              <a:t>órgãos públicos</a:t>
            </a:r>
            <a:r>
              <a:rPr lang="pt-BR" dirty="0" smtClean="0"/>
              <a:t>.” </a:t>
            </a:r>
            <a:endParaRPr lang="pt-BR" dirty="0"/>
          </a:p>
        </p:txBody>
      </p:sp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Fonte: Relatório Final dos Trabalhos da CPI “do Pó Preto” de Vitória/ES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9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73338" cy="3247289"/>
          </a:xfr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“Os </a:t>
            </a:r>
            <a:r>
              <a:rPr lang="pt-BR" dirty="0"/>
              <a:t>preceitos da ética e honestidade não são respeitados na medida em </a:t>
            </a:r>
            <a:r>
              <a:rPr lang="pt-BR" dirty="0" smtClean="0"/>
              <a:t>que se </a:t>
            </a:r>
            <a:r>
              <a:rPr lang="pt-BR" dirty="0"/>
              <a:t>verificam órgãos públicos fiscalizadores e gestores do meio ambiente</a:t>
            </a:r>
            <a:r>
              <a:rPr lang="pt-BR" dirty="0" smtClean="0"/>
              <a:t>, poluidoras</a:t>
            </a:r>
            <a:r>
              <a:rPr lang="pt-BR" dirty="0"/>
              <a:t>, empresas e particulares prestadores de serviços no trato </a:t>
            </a:r>
            <a:r>
              <a:rPr lang="pt-BR" dirty="0" smtClean="0"/>
              <a:t>da questão </a:t>
            </a:r>
            <a:r>
              <a:rPr lang="pt-BR" dirty="0"/>
              <a:t>Ambiental e 50 Relatório Final dos Trabalhos da CPI “do Pó Preto” de Vitória/ES da Poluição na Cidade de Vitória e no Estado </a:t>
            </a:r>
            <a:r>
              <a:rPr lang="pt-BR" dirty="0" smtClean="0"/>
              <a:t>do Espírito </a:t>
            </a:r>
            <a:r>
              <a:rPr lang="pt-BR" dirty="0"/>
              <a:t>Santo desorientam o cidadão de forma propositada, ilegal, imoral</a:t>
            </a:r>
            <a:r>
              <a:rPr lang="pt-BR" dirty="0" smtClean="0"/>
              <a:t>, antiética</a:t>
            </a:r>
            <a:r>
              <a:rPr lang="pt-BR" dirty="0"/>
              <a:t>, desrespeitosa. Ficando, assim, provada a responsabilidade </a:t>
            </a:r>
            <a:r>
              <a:rPr lang="pt-BR" dirty="0" smtClean="0"/>
              <a:t>por ação </a:t>
            </a:r>
            <a:r>
              <a:rPr lang="pt-BR" dirty="0"/>
              <a:t>e omissão da SEMMAM, SEAMA e do IEMA por permitir </a:t>
            </a:r>
            <a:r>
              <a:rPr lang="pt-BR" dirty="0" smtClean="0"/>
              <a:t>a poluição </a:t>
            </a:r>
            <a:r>
              <a:rPr lang="pt-BR" dirty="0"/>
              <a:t>e os danos que dela decorrem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4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Fonte: Relatório Final dos Trabalhos da CPI “do Pó Preto” de Vitória/ES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8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Foto: Juntos SOS ES ambiental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482408" cy="55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“Observaram-se </a:t>
            </a:r>
            <a:r>
              <a:rPr lang="pt-BR" dirty="0"/>
              <a:t>depoimentos contraditórios e não comprovados prestados à CPI</a:t>
            </a:r>
            <a:r>
              <a:rPr lang="pt-BR" dirty="0" smtClean="0"/>
              <a:t>. Provou-se </a:t>
            </a:r>
            <a:r>
              <a:rPr lang="pt-BR" dirty="0"/>
              <a:t>que as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legislações municipal e estadual não são suficientes </a:t>
            </a:r>
            <a:r>
              <a:rPr lang="pt-BR" dirty="0" smtClean="0"/>
              <a:t>para evitar </a:t>
            </a:r>
            <a:r>
              <a:rPr lang="pt-BR" dirty="0"/>
              <a:t>e reparar os danos. As licenças ambientais são concedidas </a:t>
            </a:r>
            <a:r>
              <a:rPr lang="pt-BR" dirty="0" smtClean="0"/>
              <a:t>sem segurança </a:t>
            </a:r>
            <a:r>
              <a:rPr lang="pt-BR" dirty="0"/>
              <a:t>jurídica e fática ao meio ambiente e aos seres vivos, sobretudo sem a participação da sociedade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4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Fonte: Relatório Final dos Trabalhos da CPI “do Pó Preto” de Vitória/ES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429000"/>
            <a:ext cx="462116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8" y="908720"/>
            <a:ext cx="6611114" cy="3434680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3400" y="6019800"/>
            <a:ext cx="7062936" cy="517525"/>
          </a:xfrm>
        </p:spPr>
        <p:txBody>
          <a:bodyPr/>
          <a:lstStyle/>
          <a:p>
            <a:r>
              <a:rPr lang="pt-BR" dirty="0" smtClean="0"/>
              <a:t>Fonte: https</a:t>
            </a:r>
            <a:r>
              <a:rPr lang="pt-BR" dirty="0"/>
              <a:t>://www.google.com.br/search?q=mapa+esp%C3%ADrito+santo&amp;oq=mapa+esp%C3%ADrito+santo&amp;aqs=chrome..69i57.6888j0j7&amp;sourceid=chrome&amp;es_sm=122&amp;ie=UTF-8</a:t>
            </a:r>
          </a:p>
        </p:txBody>
      </p:sp>
    </p:spTree>
    <p:extLst>
      <p:ext uri="{BB962C8B-B14F-4D97-AF65-F5344CB8AC3E}">
        <p14:creationId xmlns:p14="http://schemas.microsoft.com/office/powerpoint/2010/main" val="23622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Fonte: Relatório Final dos Trabalhos da CPI “do Pó Preto” de Vitória/ES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86000" y="1859340"/>
            <a:ext cx="5166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“Implantação </a:t>
            </a:r>
            <a:r>
              <a:rPr lang="pt-BR" dirty="0"/>
              <a:t>de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painéis digitais </a:t>
            </a:r>
            <a:r>
              <a:rPr lang="pt-BR" dirty="0"/>
              <a:t>na Cidade de Vitória com informações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 da </a:t>
            </a:r>
            <a:r>
              <a:rPr lang="pt-BR" dirty="0"/>
              <a:t>qualidade do AR e seu </a:t>
            </a:r>
            <a:r>
              <a:rPr lang="pt-BR" dirty="0" smtClean="0"/>
              <a:t>referencial </a:t>
            </a:r>
            <a:r>
              <a:rPr lang="pt-BR" dirty="0"/>
              <a:t>aos valores recomendados </a:t>
            </a:r>
            <a:r>
              <a:rPr lang="pt-BR" dirty="0" smtClean="0"/>
              <a:t>pela OMS, bem</a:t>
            </a:r>
            <a:endParaRPr lang="pt-BR" dirty="0"/>
          </a:p>
          <a:p>
            <a:r>
              <a:rPr lang="pt-BR" dirty="0" smtClean="0"/>
              <a:t>como </a:t>
            </a:r>
            <a:r>
              <a:rPr lang="pt-BR" dirty="0"/>
              <a:t>monitoramento 24 horas por dia das emissões da Ponta </a:t>
            </a:r>
            <a:r>
              <a:rPr lang="pt-BR" dirty="0" smtClean="0"/>
              <a:t>de Tubarão</a:t>
            </a:r>
            <a:r>
              <a:rPr lang="pt-BR" dirty="0"/>
              <a:t>,</a:t>
            </a:r>
          </a:p>
          <a:p>
            <a:r>
              <a:rPr lang="pt-BR" dirty="0"/>
              <a:t>acessíveis à população pela </a:t>
            </a:r>
            <a:r>
              <a:rPr lang="pt-BR" dirty="0" smtClean="0"/>
              <a:t>internet”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7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27584" y="332656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ArcelorMittal</a:t>
            </a:r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Duas </a:t>
            </a:r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plantas industriais na Grande </a:t>
            </a:r>
            <a:r>
              <a:rPr lang="pt-B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Vitória:</a:t>
            </a:r>
          </a:p>
          <a:p>
            <a:endParaRPr lang="pt-BR" sz="1600" dirty="0"/>
          </a:p>
          <a:p>
            <a:r>
              <a:rPr lang="pt-BR" sz="1600" dirty="0" smtClean="0"/>
              <a:t>Tubarão: Produz </a:t>
            </a:r>
            <a:r>
              <a:rPr lang="pt-BR" sz="1600" dirty="0"/>
              <a:t>placas de aço e bobinas laminadas a quente, com capacidade instalada para produzir até 7,5 milhões de toneladas ao ano. </a:t>
            </a:r>
            <a:endParaRPr lang="pt-BR" sz="1600" dirty="0" smtClean="0"/>
          </a:p>
          <a:p>
            <a:r>
              <a:rPr lang="pt-BR" sz="1600" dirty="0" smtClean="0"/>
              <a:t>Cariacica: Produz </a:t>
            </a:r>
            <a:r>
              <a:rPr lang="pt-BR" sz="1600" dirty="0"/>
              <a:t>aços longos, perfis leves e médios para construção mecânica, torres de transmissão de energia e telecomunicações.</a:t>
            </a:r>
          </a:p>
          <a:p>
            <a:endParaRPr lang="pt-BR" sz="1600" dirty="0"/>
          </a:p>
          <a:p>
            <a:r>
              <a:rPr lang="pt-B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Vale - Capacidade para produzir até 28 milhões de toneladas por ano de pellets de minério.</a:t>
            </a:r>
          </a:p>
          <a:p>
            <a:r>
              <a:rPr lang="pt-BR" sz="1600" dirty="0" smtClean="0"/>
              <a:t>Oito usinas de </a:t>
            </a:r>
            <a:r>
              <a:rPr lang="pt-BR" sz="1600" dirty="0" err="1" smtClean="0"/>
              <a:t>pelotização</a:t>
            </a:r>
            <a:r>
              <a:rPr lang="pt-BR" sz="1600" dirty="0" smtClean="0"/>
              <a:t>. </a:t>
            </a:r>
          </a:p>
          <a:p>
            <a:r>
              <a:rPr lang="pt-BR" sz="1600" dirty="0" smtClean="0"/>
              <a:t>Oitava usina -  elevará </a:t>
            </a:r>
            <a:r>
              <a:rPr lang="pt-BR" sz="1600" dirty="0"/>
              <a:t>a produção da empresa para 36 milhões de toneladas por </a:t>
            </a:r>
            <a:r>
              <a:rPr lang="pt-BR" sz="1600" dirty="0" smtClean="0"/>
              <a:t>ano (será o </a:t>
            </a:r>
            <a:r>
              <a:rPr lang="pt-BR" sz="1600" dirty="0"/>
              <a:t>maior complexo de </a:t>
            </a:r>
            <a:r>
              <a:rPr lang="pt-BR" sz="1600" dirty="0" err="1"/>
              <a:t>pelotização</a:t>
            </a:r>
            <a:r>
              <a:rPr lang="pt-BR" sz="1600" dirty="0"/>
              <a:t> de minério de ferro do </a:t>
            </a:r>
            <a:r>
              <a:rPr lang="pt-BR" sz="1600" dirty="0" smtClean="0"/>
              <a:t>mundo). 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Samarco Mineração </a:t>
            </a:r>
            <a:r>
              <a:rPr lang="pt-BR" sz="1600" dirty="0" smtClean="0"/>
              <a:t>– </a:t>
            </a:r>
            <a:r>
              <a:rPr lang="pt-BR" sz="1600" dirty="0" err="1"/>
              <a:t>Ubu</a:t>
            </a:r>
            <a:r>
              <a:rPr lang="pt-BR" sz="1600" dirty="0"/>
              <a:t>, município de Anchieta, Sul do </a:t>
            </a:r>
            <a:r>
              <a:rPr lang="pt-BR" sz="1600" dirty="0" smtClean="0"/>
              <a:t>Estado. Empresa essencialmente </a:t>
            </a:r>
            <a:r>
              <a:rPr lang="pt-BR" sz="1600" dirty="0"/>
              <a:t>exportadora, controlada por Joint-venture </a:t>
            </a:r>
            <a:r>
              <a:rPr lang="pt-BR" sz="1600" dirty="0" err="1"/>
              <a:t>daguindaste</a:t>
            </a:r>
            <a:r>
              <a:rPr lang="pt-BR" sz="1600" dirty="0"/>
              <a:t> </a:t>
            </a:r>
            <a:r>
              <a:rPr lang="pt-BR" sz="1600" dirty="0" err="1"/>
              <a:t>ubu</a:t>
            </a:r>
            <a:r>
              <a:rPr lang="pt-BR" sz="1600" dirty="0"/>
              <a:t> - es - </a:t>
            </a:r>
            <a:r>
              <a:rPr lang="pt-BR" sz="1600" dirty="0" err="1"/>
              <a:t>divulgao</a:t>
            </a:r>
            <a:r>
              <a:rPr lang="pt-BR" sz="1600" dirty="0"/>
              <a:t> Vale e  BHP </a:t>
            </a:r>
            <a:r>
              <a:rPr lang="pt-BR" sz="1600" dirty="0" err="1"/>
              <a:t>Billilton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Segunda </a:t>
            </a:r>
            <a:r>
              <a:rPr lang="pt-BR" sz="1600" dirty="0"/>
              <a:t>maior fornecedora transoceânica de pelotas de minério do mundo, produzindo 22,250 milhões de toneladas por ano. </a:t>
            </a:r>
            <a:endParaRPr lang="pt-BR" sz="1600" dirty="0" smtClean="0"/>
          </a:p>
          <a:p>
            <a:r>
              <a:rPr lang="pt-BR" sz="1600" dirty="0" smtClean="0"/>
              <a:t>Com </a:t>
            </a:r>
            <a:r>
              <a:rPr lang="pt-BR" sz="1600" dirty="0"/>
              <a:t>projeto de expansão em fase final, para construção de uma quarta usina (P4P), a produção da Samarco deve saltar para 30,5 milhões de toneladas de pelotas de minério de ferro por ano. O empreendimento inicia a sua operação neste ano de 2014.</a:t>
            </a:r>
          </a:p>
        </p:txBody>
      </p:sp>
      <p:sp>
        <p:nvSpPr>
          <p:cNvPr id="6" name="Espaço Reservado para Rodapé 1"/>
          <p:cNvSpPr txBox="1">
            <a:spLocks/>
          </p:cNvSpPr>
          <p:nvPr/>
        </p:nvSpPr>
        <p:spPr>
          <a:xfrm>
            <a:off x="971600" y="6172199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Fontes: http://www.sedes.es.gov.br/index.php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complexo portuário do Espírito </a:t>
            </a:r>
            <a:r>
              <a:rPr lang="pt-BR" dirty="0" smtClean="0"/>
              <a:t>Santo </a:t>
            </a:r>
            <a:br>
              <a:rPr lang="pt-BR" dirty="0" smtClean="0"/>
            </a:br>
            <a:r>
              <a:rPr lang="pt-BR" sz="2200" dirty="0" smtClean="0"/>
              <a:t>É </a:t>
            </a:r>
            <a:r>
              <a:rPr lang="pt-BR" sz="2200" dirty="0"/>
              <a:t>responsável por cerca de 9% do valor exportado e por 5% do valor importado pelo </a:t>
            </a:r>
            <a:r>
              <a:rPr lang="pt-BR" sz="2200" dirty="0" smtClean="0"/>
              <a:t>País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Fontes: http://www.sedes.es.gov.br/index.php/infraestrutura/portos</a:t>
            </a:r>
          </a:p>
        </p:txBody>
      </p:sp>
    </p:spTree>
    <p:extLst>
      <p:ext uri="{BB962C8B-B14F-4D97-AF65-F5344CB8AC3E}">
        <p14:creationId xmlns:p14="http://schemas.microsoft.com/office/powerpoint/2010/main" val="1592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Fontes: http://www.sedes.es.gov.br/index.php/infraestrutura/portos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98518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Porto de Vitória </a:t>
            </a:r>
            <a:r>
              <a:rPr lang="pt-BR" dirty="0"/>
              <a:t>- Administrado pela Companhia Docas do Espírito Santo (</a:t>
            </a:r>
            <a:r>
              <a:rPr lang="pt-BR" dirty="0" err="1"/>
              <a:t>Codesa</a:t>
            </a:r>
            <a:r>
              <a:rPr lang="pt-BR" dirty="0"/>
              <a:t>), movimenta contêineres e carga geral através dos terminais Cais de Vitória, Companhia Portuária de Vila Velha (CPVV), Terminal de Vila Velha (TVV), </a:t>
            </a:r>
            <a:r>
              <a:rPr lang="pt-BR" dirty="0" err="1"/>
              <a:t>Capuaba</a:t>
            </a:r>
            <a:r>
              <a:rPr lang="pt-BR" dirty="0"/>
              <a:t>, </a:t>
            </a:r>
            <a:r>
              <a:rPr lang="pt-BR" dirty="0" err="1"/>
              <a:t>Peiú</a:t>
            </a:r>
            <a:r>
              <a:rPr lang="pt-BR" dirty="0"/>
              <a:t>, Paul/</a:t>
            </a:r>
            <a:r>
              <a:rPr lang="pt-BR" dirty="0" err="1"/>
              <a:t>Codesa</a:t>
            </a:r>
            <a:r>
              <a:rPr lang="pt-BR" dirty="0"/>
              <a:t> e </a:t>
            </a:r>
            <a:r>
              <a:rPr lang="pt-BR" dirty="0" err="1"/>
              <a:t>Flexibrás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Porto de Tubarão </a:t>
            </a:r>
            <a:r>
              <a:rPr lang="pt-BR" dirty="0"/>
              <a:t>- Administrado pela Vale,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 o maior exportador de minério e pelotas de ferro do mundo</a:t>
            </a:r>
            <a:r>
              <a:rPr lang="pt-BR" dirty="0"/>
              <a:t>. Está localizado na ponta de Tubarão, na parte continental do município de Vitória. Além do minério de ferro, movimenta diversas outras cargas, a exemplo de grãos e combustíveis.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Porto de Praia Mole </a:t>
            </a:r>
            <a:r>
              <a:rPr lang="pt-BR" dirty="0"/>
              <a:t>– Constituído pelo Terminal de Produtos Siderúrgicos (TPS), operado pelo consórcio </a:t>
            </a:r>
            <a:r>
              <a:rPr lang="pt-BR" dirty="0" err="1"/>
              <a:t>ArcelorMittal</a:t>
            </a:r>
            <a:r>
              <a:rPr lang="pt-BR" dirty="0"/>
              <a:t> Tubarão, Usiminas e Açominas,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 responsável por 50% das exportações brasileiras de produtos siderúrgicos. </a:t>
            </a:r>
            <a:r>
              <a:rPr lang="pt-BR" dirty="0"/>
              <a:t>Também é responsável pela importação de carvão que atende a essas usinas siderúrgicas.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9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Fontes: http://www.sedes.es.gov.br/index.php/infraestrutura/portos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445452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Porto de </a:t>
            </a:r>
            <a:r>
              <a:rPr lang="pt-BR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Ubu</a:t>
            </a:r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600" dirty="0"/>
              <a:t>- </a:t>
            </a:r>
            <a:r>
              <a:rPr lang="pt-BR" sz="1600" dirty="0" smtClean="0"/>
              <a:t>Operado </a:t>
            </a:r>
            <a:r>
              <a:rPr lang="pt-BR" sz="1600" dirty="0"/>
              <a:t>pela </a:t>
            </a:r>
            <a:r>
              <a:rPr lang="pt-BR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Samarco Mineração</a:t>
            </a:r>
            <a:r>
              <a:rPr lang="pt-BR" sz="1600" dirty="0"/>
              <a:t>. Foi construído para escoar a produção de pelotas de minério de ferro e também movimenta cargas diversas para consumo da empresa e de terceiros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Portocel</a:t>
            </a:r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pt-BR" sz="1600" dirty="0" smtClean="0"/>
              <a:t>Atende </a:t>
            </a:r>
            <a:r>
              <a:rPr lang="pt-BR" sz="1600" dirty="0"/>
              <a:t>às unidades da Aracruz Celulose, </a:t>
            </a:r>
            <a:r>
              <a:rPr lang="pt-BR" sz="1600" dirty="0" err="1"/>
              <a:t>Veracel</a:t>
            </a:r>
            <a:r>
              <a:rPr lang="pt-BR" sz="1600" dirty="0"/>
              <a:t>, Bahia Sul/Suzano e Cenibra. Maior porto brasileiro especializado no embarque de </a:t>
            </a:r>
            <a:r>
              <a:rPr lang="pt-BR" sz="1600" dirty="0" smtClean="0"/>
              <a:t>celulose. </a:t>
            </a:r>
            <a:r>
              <a:rPr lang="pt-BR" sz="1600" dirty="0"/>
              <a:t>Com três berços em operação e capacidade anual para 7,5 milhões de toneladas, responde por 70% das exportações de celulose do Brasil.</a:t>
            </a:r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Terminal Vila Velha (TVV) </a:t>
            </a:r>
            <a:r>
              <a:rPr lang="pt-BR" sz="1600" dirty="0"/>
              <a:t>– Único terminal especializado em contêineres no Espírito Santo, é operado pela Vale, através da Log-In Internacional e Logística.  É uma excelente alternativa para operações de importação e exportação de contêineres e carga geral, destacando-se como um dos mais produtivos terminais brasileiros nesse segmento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Companhia Portuária de Vila Velha - CPVV </a:t>
            </a:r>
            <a:r>
              <a:rPr lang="pt-BR" sz="1600" dirty="0"/>
              <a:t>– Controlado e operado pelo Grupo Coimex, atende às operações offshore de exploração e produção de petróleo no Espírito Santo. Está localizado em Vila Velha e tem registrado significativo volume de atracações e de serviços prestados às grandes corporações do setor petróleo.</a:t>
            </a:r>
          </a:p>
        </p:txBody>
      </p:sp>
    </p:spTree>
    <p:extLst>
      <p:ext uri="{BB962C8B-B14F-4D97-AF65-F5344CB8AC3E}">
        <p14:creationId xmlns:p14="http://schemas.microsoft.com/office/powerpoint/2010/main" val="15755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Fonte: Elaborado pela Conexão Abrolhos-Trindade a partir de dados de Licenciamentos em processo no Ibama e IEMA.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491"/>
            <a:ext cx="8344455" cy="58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Grandes </a:t>
            </a:r>
            <a:r>
              <a:rPr lang="pt-B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Projetos minerários </a:t>
            </a:r>
            <a:r>
              <a:rPr lang="pt-B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previstos para o ES: </a:t>
            </a:r>
            <a:br>
              <a:rPr lang="pt-B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t-B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(Dados dos licenciamentos em curso no IBAMA 2013)</a:t>
            </a:r>
            <a:br>
              <a:rPr lang="pt-B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pt-B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48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Sabão">
  <a:themeElements>
    <a:clrScheme name="Sabão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bã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ã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3.xml><?xml version="1.0" encoding="utf-8"?>
<a:theme xmlns:a="http://schemas.openxmlformats.org/drawingml/2006/main" name="1_Sabão">
  <a:themeElements>
    <a:clrScheme name="Sabão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bã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ã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7884</TotalTime>
  <Words>1397</Words>
  <Application>Microsoft Office PowerPoint</Application>
  <PresentationFormat>Apresentação na tela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Fatia</vt:lpstr>
      <vt:lpstr>Sabão</vt:lpstr>
      <vt:lpstr>1_Sabão</vt:lpstr>
      <vt:lpstr>Mineração e Lutas territoriais ESPÍRITO SANTO/ BRASIL</vt:lpstr>
      <vt:lpstr>Maior polo exportador de minério de ferro do mundo </vt:lpstr>
      <vt:lpstr>Apresentação do PowerPoint</vt:lpstr>
      <vt:lpstr>Apresentação do PowerPoint</vt:lpstr>
      <vt:lpstr>O complexo portuário do Espírito Santo  É responsável por cerca de 9% do valor exportado e por 5% do valor importado pelo País </vt:lpstr>
      <vt:lpstr>Apresentação do PowerPoint</vt:lpstr>
      <vt:lpstr>Apresentação do PowerPoint</vt:lpstr>
      <vt:lpstr>Apresentação do PowerPoint</vt:lpstr>
      <vt:lpstr>  Grandes Projetos minerários previstos para o ES:  (Dados dos licenciamentos em curso no IBAMA 2013)  </vt:lpstr>
      <vt:lpstr>EMPREENDIMENTOS LIGADOS À MINERAÇÃO EM LICENCIAMENTO (ES)</vt:lpstr>
      <vt:lpstr>Apresentação do PowerPoint</vt:lpstr>
      <vt:lpstr>SOBRE O MEGA EMPREEDIMENTO DA EMPRESA MANABI </vt:lpstr>
      <vt:lpstr>Apresentação do PowerPoint</vt:lpstr>
      <vt:lpstr>Apresentação do PowerPoint</vt:lpstr>
      <vt:lpstr>Apresentação do PowerPoint</vt:lpstr>
      <vt:lpstr>Apresentação do PowerPoint</vt:lpstr>
      <vt:lpstr>Resistências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Pó preto</vt:lpstr>
      <vt:lpstr>CPI  do Pó 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Dayane</dc:creator>
  <cp:lastModifiedBy>cristiana losekann</cp:lastModifiedBy>
  <cp:revision>58</cp:revision>
  <dcterms:created xsi:type="dcterms:W3CDTF">2014-05-27T16:53:38Z</dcterms:created>
  <dcterms:modified xsi:type="dcterms:W3CDTF">2015-08-03T12:20:06Z</dcterms:modified>
</cp:coreProperties>
</file>